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9" r:id="rId2"/>
    <p:sldId id="260" r:id="rId3"/>
    <p:sldId id="261" r:id="rId4"/>
    <p:sldId id="262" r:id="rId5"/>
    <p:sldId id="263" r:id="rId6"/>
    <p:sldId id="264" r:id="rId7"/>
    <p:sldId id="265" r:id="rId8"/>
    <p:sldId id="266" r:id="rId9"/>
    <p:sldId id="267" r:id="rId10"/>
    <p:sldId id="268" r:id="rId11"/>
    <p:sldId id="258" r:id="rId12"/>
    <p:sldId id="256" r:id="rId13"/>
    <p:sldId id="257" r:id="rId14"/>
    <p:sldId id="273" r:id="rId15"/>
    <p:sldId id="269" r:id="rId16"/>
    <p:sldId id="270" r:id="rId17"/>
    <p:sldId id="271" r:id="rId18"/>
    <p:sldId id="272"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1162"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116503-FE53-49DD-BDA4-D260636CB7B4}" type="datetimeFigureOut">
              <a:rPr lang="en-US" smtClean="0"/>
              <a:t>6/14/2018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78093E-E24C-429C-94EF-B9DA56EE1120}" type="slidenum">
              <a:rPr lang="en-US" smtClean="0"/>
              <a:t>‹#›</a:t>
            </a:fld>
            <a:endParaRPr lang="en-US"/>
          </a:p>
        </p:txBody>
      </p:sp>
    </p:spTree>
    <p:extLst>
      <p:ext uri="{BB962C8B-B14F-4D97-AF65-F5344CB8AC3E}">
        <p14:creationId xmlns:p14="http://schemas.microsoft.com/office/powerpoint/2010/main" val="2034156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6796AB-C6E4-414F-B895-7BAB68FB10E7}" type="slidenum">
              <a:rPr lang="en-US" smtClean="0"/>
              <a:t>11</a:t>
            </a:fld>
            <a:endParaRPr lang="en-US"/>
          </a:p>
        </p:txBody>
      </p:sp>
    </p:spTree>
    <p:extLst>
      <p:ext uri="{BB962C8B-B14F-4D97-AF65-F5344CB8AC3E}">
        <p14:creationId xmlns:p14="http://schemas.microsoft.com/office/powerpoint/2010/main" val="1992758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E24936-6674-4840-9468-00EFEDE92D17}" type="datetimeFigureOut">
              <a:rPr lang="en-US" smtClean="0"/>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4CB03D-4A9D-4BA7-A8BF-49CDCAF0E221}" type="slidenum">
              <a:rPr lang="en-US" smtClean="0"/>
              <a:t>‹#›</a:t>
            </a:fld>
            <a:endParaRPr lang="en-US"/>
          </a:p>
        </p:txBody>
      </p:sp>
    </p:spTree>
    <p:extLst>
      <p:ext uri="{BB962C8B-B14F-4D97-AF65-F5344CB8AC3E}">
        <p14:creationId xmlns:p14="http://schemas.microsoft.com/office/powerpoint/2010/main" val="154120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24936-6674-4840-9468-00EFEDE92D17}" type="datetimeFigureOut">
              <a:rPr lang="en-US" smtClean="0"/>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4CB03D-4A9D-4BA7-A8BF-49CDCAF0E221}" type="slidenum">
              <a:rPr lang="en-US" smtClean="0"/>
              <a:t>‹#›</a:t>
            </a:fld>
            <a:endParaRPr lang="en-US"/>
          </a:p>
        </p:txBody>
      </p:sp>
    </p:spTree>
    <p:extLst>
      <p:ext uri="{BB962C8B-B14F-4D97-AF65-F5344CB8AC3E}">
        <p14:creationId xmlns:p14="http://schemas.microsoft.com/office/powerpoint/2010/main" val="1814819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24936-6674-4840-9468-00EFEDE92D17}" type="datetimeFigureOut">
              <a:rPr lang="en-US" smtClean="0"/>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4CB03D-4A9D-4BA7-A8BF-49CDCAF0E221}" type="slidenum">
              <a:rPr lang="en-US" smtClean="0"/>
              <a:t>‹#›</a:t>
            </a:fld>
            <a:endParaRPr lang="en-US"/>
          </a:p>
        </p:txBody>
      </p:sp>
    </p:spTree>
    <p:extLst>
      <p:ext uri="{BB962C8B-B14F-4D97-AF65-F5344CB8AC3E}">
        <p14:creationId xmlns:p14="http://schemas.microsoft.com/office/powerpoint/2010/main" val="3335451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24936-6674-4840-9468-00EFEDE92D17}" type="datetimeFigureOut">
              <a:rPr lang="en-US" smtClean="0"/>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4CB03D-4A9D-4BA7-A8BF-49CDCAF0E221}" type="slidenum">
              <a:rPr lang="en-US" smtClean="0"/>
              <a:t>‹#›</a:t>
            </a:fld>
            <a:endParaRPr lang="en-US"/>
          </a:p>
        </p:txBody>
      </p:sp>
    </p:spTree>
    <p:extLst>
      <p:ext uri="{BB962C8B-B14F-4D97-AF65-F5344CB8AC3E}">
        <p14:creationId xmlns:p14="http://schemas.microsoft.com/office/powerpoint/2010/main" val="3121929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24936-6674-4840-9468-00EFEDE92D17}" type="datetimeFigureOut">
              <a:rPr lang="en-US" smtClean="0"/>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4CB03D-4A9D-4BA7-A8BF-49CDCAF0E221}" type="slidenum">
              <a:rPr lang="en-US" smtClean="0"/>
              <a:t>‹#›</a:t>
            </a:fld>
            <a:endParaRPr lang="en-US"/>
          </a:p>
        </p:txBody>
      </p:sp>
    </p:spTree>
    <p:extLst>
      <p:ext uri="{BB962C8B-B14F-4D97-AF65-F5344CB8AC3E}">
        <p14:creationId xmlns:p14="http://schemas.microsoft.com/office/powerpoint/2010/main" val="3328397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E24936-6674-4840-9468-00EFEDE92D17}" type="datetimeFigureOut">
              <a:rPr lang="en-US" smtClean="0"/>
              <a:t>6/14/2018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4CB03D-4A9D-4BA7-A8BF-49CDCAF0E221}" type="slidenum">
              <a:rPr lang="en-US" smtClean="0"/>
              <a:t>‹#›</a:t>
            </a:fld>
            <a:endParaRPr lang="en-US"/>
          </a:p>
        </p:txBody>
      </p:sp>
    </p:spTree>
    <p:extLst>
      <p:ext uri="{BB962C8B-B14F-4D97-AF65-F5344CB8AC3E}">
        <p14:creationId xmlns:p14="http://schemas.microsoft.com/office/powerpoint/2010/main" val="2457476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E24936-6674-4840-9468-00EFEDE92D17}" type="datetimeFigureOut">
              <a:rPr lang="en-US" smtClean="0"/>
              <a:t>6/14/2018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4CB03D-4A9D-4BA7-A8BF-49CDCAF0E221}" type="slidenum">
              <a:rPr lang="en-US" smtClean="0"/>
              <a:t>‹#›</a:t>
            </a:fld>
            <a:endParaRPr lang="en-US"/>
          </a:p>
        </p:txBody>
      </p:sp>
    </p:spTree>
    <p:extLst>
      <p:ext uri="{BB962C8B-B14F-4D97-AF65-F5344CB8AC3E}">
        <p14:creationId xmlns:p14="http://schemas.microsoft.com/office/powerpoint/2010/main" val="117158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E24936-6674-4840-9468-00EFEDE92D17}" type="datetimeFigureOut">
              <a:rPr lang="en-US" smtClean="0"/>
              <a:t>6/14/2018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4CB03D-4A9D-4BA7-A8BF-49CDCAF0E221}" type="slidenum">
              <a:rPr lang="en-US" smtClean="0"/>
              <a:t>‹#›</a:t>
            </a:fld>
            <a:endParaRPr lang="en-US"/>
          </a:p>
        </p:txBody>
      </p:sp>
    </p:spTree>
    <p:extLst>
      <p:ext uri="{BB962C8B-B14F-4D97-AF65-F5344CB8AC3E}">
        <p14:creationId xmlns:p14="http://schemas.microsoft.com/office/powerpoint/2010/main" val="3996347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24936-6674-4840-9468-00EFEDE92D17}" type="datetimeFigureOut">
              <a:rPr lang="en-US" smtClean="0"/>
              <a:t>6/14/2018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4CB03D-4A9D-4BA7-A8BF-49CDCAF0E221}" type="slidenum">
              <a:rPr lang="en-US" smtClean="0"/>
              <a:t>‹#›</a:t>
            </a:fld>
            <a:endParaRPr lang="en-US"/>
          </a:p>
        </p:txBody>
      </p:sp>
    </p:spTree>
    <p:extLst>
      <p:ext uri="{BB962C8B-B14F-4D97-AF65-F5344CB8AC3E}">
        <p14:creationId xmlns:p14="http://schemas.microsoft.com/office/powerpoint/2010/main" val="3845260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E24936-6674-4840-9468-00EFEDE92D17}" type="datetimeFigureOut">
              <a:rPr lang="en-US" smtClean="0"/>
              <a:t>6/14/2018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4CB03D-4A9D-4BA7-A8BF-49CDCAF0E221}" type="slidenum">
              <a:rPr lang="en-US" smtClean="0"/>
              <a:t>‹#›</a:t>
            </a:fld>
            <a:endParaRPr lang="en-US"/>
          </a:p>
        </p:txBody>
      </p:sp>
    </p:spTree>
    <p:extLst>
      <p:ext uri="{BB962C8B-B14F-4D97-AF65-F5344CB8AC3E}">
        <p14:creationId xmlns:p14="http://schemas.microsoft.com/office/powerpoint/2010/main" val="1803518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E24936-6674-4840-9468-00EFEDE92D17}" type="datetimeFigureOut">
              <a:rPr lang="en-US" smtClean="0"/>
              <a:t>6/14/2018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4CB03D-4A9D-4BA7-A8BF-49CDCAF0E221}" type="slidenum">
              <a:rPr lang="en-US" smtClean="0"/>
              <a:t>‹#›</a:t>
            </a:fld>
            <a:endParaRPr lang="en-US"/>
          </a:p>
        </p:txBody>
      </p:sp>
    </p:spTree>
    <p:extLst>
      <p:ext uri="{BB962C8B-B14F-4D97-AF65-F5344CB8AC3E}">
        <p14:creationId xmlns:p14="http://schemas.microsoft.com/office/powerpoint/2010/main" val="346149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E24936-6674-4840-9468-00EFEDE92D17}" type="datetimeFigureOut">
              <a:rPr lang="en-US" smtClean="0"/>
              <a:t>6/14/2018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4CB03D-4A9D-4BA7-A8BF-49CDCAF0E221}" type="slidenum">
              <a:rPr lang="en-US" smtClean="0"/>
              <a:t>‹#›</a:t>
            </a:fld>
            <a:endParaRPr lang="en-US"/>
          </a:p>
        </p:txBody>
      </p:sp>
    </p:spTree>
    <p:extLst>
      <p:ext uri="{BB962C8B-B14F-4D97-AF65-F5344CB8AC3E}">
        <p14:creationId xmlns:p14="http://schemas.microsoft.com/office/powerpoint/2010/main" val="1049835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0" y="990600"/>
            <a:ext cx="3886200" cy="1384995"/>
          </a:xfrm>
          <a:prstGeom prst="rect">
            <a:avLst/>
          </a:prstGeom>
          <a:noFill/>
        </p:spPr>
        <p:txBody>
          <a:bodyPr wrap="square" rtlCol="0">
            <a:spAutoFit/>
          </a:bodyPr>
          <a:lstStyle/>
          <a:p>
            <a:r>
              <a:rPr lang="en-US" sz="2800" dirty="0">
                <a:solidFill>
                  <a:srgbClr val="FFFF00"/>
                </a:solidFill>
              </a:rPr>
              <a:t>C2 C3 C4 &amp; CAM</a:t>
            </a:r>
          </a:p>
          <a:p>
            <a:r>
              <a:rPr lang="en-US" sz="2800" dirty="0">
                <a:solidFill>
                  <a:srgbClr val="FFFF00"/>
                </a:solidFill>
              </a:rPr>
              <a:t>Variations on the</a:t>
            </a:r>
          </a:p>
          <a:p>
            <a:r>
              <a:rPr lang="en-US" sz="2800" dirty="0">
                <a:solidFill>
                  <a:srgbClr val="FFFF00"/>
                </a:solidFill>
              </a:rPr>
              <a:t>theme of photosynthesis</a:t>
            </a:r>
          </a:p>
        </p:txBody>
      </p:sp>
    </p:spTree>
    <p:extLst>
      <p:ext uri="{BB962C8B-B14F-4D97-AF65-F5344CB8AC3E}">
        <p14:creationId xmlns:p14="http://schemas.microsoft.com/office/powerpoint/2010/main" val="2672066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C4 Photosynthesis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0021" y="1600200"/>
            <a:ext cx="4643958" cy="4525963"/>
          </a:xfrm>
        </p:spPr>
      </p:pic>
    </p:spTree>
    <p:extLst>
      <p:ext uri="{BB962C8B-B14F-4D97-AF65-F5344CB8AC3E}">
        <p14:creationId xmlns:p14="http://schemas.microsoft.com/office/powerpoint/2010/main" val="2420964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C3 &amp; C4 Photosynthesis– </a:t>
            </a:r>
            <a:r>
              <a:rPr lang="en-US" dirty="0" err="1"/>
              <a:t>Kranz</a:t>
            </a:r>
            <a:r>
              <a:rPr lang="en-US" dirty="0"/>
              <a:t> Anatomy</a:t>
            </a:r>
          </a:p>
        </p:txBody>
      </p:sp>
      <p:sp>
        <p:nvSpPr>
          <p:cNvPr id="3" name="Text Placeholder 2"/>
          <p:cNvSpPr>
            <a:spLocks noGrp="1"/>
          </p:cNvSpPr>
          <p:nvPr>
            <p:ph type="body" idx="1"/>
          </p:nvPr>
        </p:nvSpPr>
        <p:spPr/>
        <p:txBody>
          <a:bodyPr/>
          <a:lstStyle/>
          <a:p>
            <a:r>
              <a:rPr lang="en-US" dirty="0"/>
              <a:t>C3– </a:t>
            </a:r>
            <a:r>
              <a:rPr lang="en-US" i="1" dirty="0" err="1"/>
              <a:t>Bromus</a:t>
            </a:r>
            <a:r>
              <a:rPr lang="en-US" i="1" dirty="0"/>
              <a:t> </a:t>
            </a:r>
            <a:r>
              <a:rPr lang="en-US" i="1" dirty="0" err="1"/>
              <a:t>catharticus</a:t>
            </a:r>
            <a:endParaRPr lang="en-US" i="1" dirty="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16200000">
            <a:off x="646873" y="2448953"/>
            <a:ext cx="3554682" cy="2923977"/>
          </a:xfrm>
        </p:spPr>
      </p:pic>
      <p:sp>
        <p:nvSpPr>
          <p:cNvPr id="5" name="Text Placeholder 4"/>
          <p:cNvSpPr>
            <a:spLocks noGrp="1"/>
          </p:cNvSpPr>
          <p:nvPr>
            <p:ph type="body" sz="quarter" idx="3"/>
          </p:nvPr>
        </p:nvSpPr>
        <p:spPr/>
        <p:txBody>
          <a:bodyPr/>
          <a:lstStyle/>
          <a:p>
            <a:r>
              <a:rPr lang="en-US" dirty="0"/>
              <a:t>C4– </a:t>
            </a:r>
            <a:r>
              <a:rPr lang="en-US" i="1" dirty="0" err="1"/>
              <a:t>Aristida</a:t>
            </a:r>
            <a:r>
              <a:rPr lang="en-US" i="1" dirty="0"/>
              <a:t> </a:t>
            </a:r>
            <a:r>
              <a:rPr lang="en-US" i="1" dirty="0" err="1"/>
              <a:t>purpurea</a:t>
            </a:r>
            <a:endParaRPr lang="en-US" i="1" dirty="0"/>
          </a:p>
        </p:txBody>
      </p:sp>
      <p:pic>
        <p:nvPicPr>
          <p:cNvPr id="8" name="Content Placeholder 7"/>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4645025" y="2317353"/>
            <a:ext cx="4041775" cy="3031331"/>
          </a:xfrm>
        </p:spPr>
      </p:pic>
      <p:sp>
        <p:nvSpPr>
          <p:cNvPr id="9" name="TextBox 8"/>
          <p:cNvSpPr txBox="1"/>
          <p:nvPr/>
        </p:nvSpPr>
        <p:spPr>
          <a:xfrm>
            <a:off x="609600" y="5648235"/>
            <a:ext cx="8077200" cy="923330"/>
          </a:xfrm>
          <a:prstGeom prst="rect">
            <a:avLst/>
          </a:prstGeom>
          <a:noFill/>
        </p:spPr>
        <p:txBody>
          <a:bodyPr wrap="square" rtlCol="0">
            <a:spAutoFit/>
          </a:bodyPr>
          <a:lstStyle/>
          <a:p>
            <a:r>
              <a:rPr lang="en-US" dirty="0"/>
              <a:t>At 86° F C4 becomes more efficient than C3 due to  photorespiration.  The starch rich chloroplasts of the Kranz anatomy lack grana, the site of the light reactions.  They differ from the chloroplasts of the outer bundle sheath (dimorphic chloroplasts). </a:t>
            </a:r>
          </a:p>
        </p:txBody>
      </p:sp>
      <p:cxnSp>
        <p:nvCxnSpPr>
          <p:cNvPr id="11" name="Straight Arrow Connector 10"/>
          <p:cNvCxnSpPr/>
          <p:nvPr/>
        </p:nvCxnSpPr>
        <p:spPr>
          <a:xfrm flipV="1">
            <a:off x="5562600" y="62484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8490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762000"/>
            <a:ext cx="8403641" cy="5516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4114800" y="2590800"/>
            <a:ext cx="13716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657600" y="6099810"/>
            <a:ext cx="3810000" cy="369332"/>
          </a:xfrm>
          <a:prstGeom prst="rect">
            <a:avLst/>
          </a:prstGeom>
          <a:noFill/>
        </p:spPr>
        <p:txBody>
          <a:bodyPr wrap="square" rtlCol="0">
            <a:spAutoFit/>
          </a:bodyPr>
          <a:lstStyle/>
          <a:p>
            <a:r>
              <a:rPr lang="en-US" dirty="0" err="1"/>
              <a:t>Caryophyllales</a:t>
            </a:r>
            <a:endParaRPr lang="en-US" dirty="0"/>
          </a:p>
        </p:txBody>
      </p:sp>
    </p:spTree>
    <p:extLst>
      <p:ext uri="{BB962C8B-B14F-4D97-AF65-F5344CB8AC3E}">
        <p14:creationId xmlns:p14="http://schemas.microsoft.com/office/powerpoint/2010/main" val="1635375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Some Grasses use the C3 photosynthetic pathway (cool season grasses) and some use the C4 pathway (warm season grasses)</a:t>
            </a:r>
          </a:p>
        </p:txBody>
      </p:sp>
      <p:sp>
        <p:nvSpPr>
          <p:cNvPr id="4" name="Text Placeholder 3"/>
          <p:cNvSpPr>
            <a:spLocks noGrp="1"/>
          </p:cNvSpPr>
          <p:nvPr>
            <p:ph type="body" idx="1"/>
          </p:nvPr>
        </p:nvSpPr>
        <p:spPr/>
        <p:txBody>
          <a:bodyPr/>
          <a:lstStyle/>
          <a:p>
            <a:r>
              <a:rPr lang="en-US" dirty="0"/>
              <a:t>C3 pathway</a:t>
            </a:r>
          </a:p>
        </p:txBody>
      </p:sp>
      <p:sp>
        <p:nvSpPr>
          <p:cNvPr id="5" name="Content Placeholder 4"/>
          <p:cNvSpPr>
            <a:spLocks noGrp="1"/>
          </p:cNvSpPr>
          <p:nvPr>
            <p:ph sz="half" idx="2"/>
          </p:nvPr>
        </p:nvSpPr>
        <p:spPr/>
        <p:txBody>
          <a:bodyPr/>
          <a:lstStyle/>
          <a:p>
            <a:endParaRPr lang="en-US" dirty="0"/>
          </a:p>
        </p:txBody>
      </p:sp>
      <p:sp>
        <p:nvSpPr>
          <p:cNvPr id="6" name="Text Placeholder 5"/>
          <p:cNvSpPr>
            <a:spLocks noGrp="1"/>
          </p:cNvSpPr>
          <p:nvPr>
            <p:ph type="body" sz="quarter" idx="3"/>
          </p:nvPr>
        </p:nvSpPr>
        <p:spPr/>
        <p:txBody>
          <a:bodyPr/>
          <a:lstStyle/>
          <a:p>
            <a:r>
              <a:rPr lang="en-US" dirty="0"/>
              <a:t>C4 pathway</a:t>
            </a:r>
          </a:p>
        </p:txBody>
      </p:sp>
      <p:sp>
        <p:nvSpPr>
          <p:cNvPr id="7" name="Content Placeholder 6"/>
          <p:cNvSpPr>
            <a:spLocks noGrp="1"/>
          </p:cNvSpPr>
          <p:nvPr>
            <p:ph sz="quarter" idx="4"/>
          </p:nvPr>
        </p:nvSpPr>
        <p:spPr/>
        <p:txBody>
          <a:bodyPr/>
          <a:lstStyle/>
          <a:p>
            <a:endParaRPr lang="en-US" dirty="0"/>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590800"/>
            <a:ext cx="4016808"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76500"/>
            <a:ext cx="466725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2488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143000"/>
            <a:ext cx="6112764" cy="5030789"/>
          </a:xfrm>
          <a:prstGeom prst="rect">
            <a:avLst/>
          </a:prstGeom>
        </p:spPr>
      </p:pic>
    </p:spTree>
    <p:extLst>
      <p:ext uri="{BB962C8B-B14F-4D97-AF65-F5344CB8AC3E}">
        <p14:creationId xmlns:p14="http://schemas.microsoft.com/office/powerpoint/2010/main" val="3777862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8330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77" y="0"/>
            <a:ext cx="9059445" cy="6858000"/>
          </a:xfrm>
          <a:prstGeom prst="rect">
            <a:avLst/>
          </a:prstGeom>
        </p:spPr>
      </p:pic>
    </p:spTree>
    <p:extLst>
      <p:ext uri="{BB962C8B-B14F-4D97-AF65-F5344CB8AC3E}">
        <p14:creationId xmlns:p14="http://schemas.microsoft.com/office/powerpoint/2010/main" val="2636242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CAM (</a:t>
            </a:r>
            <a:r>
              <a:rPr lang="en-US" dirty="0" err="1"/>
              <a:t>Crassulacean</a:t>
            </a:r>
            <a:r>
              <a:rPr lang="en-US" dirty="0"/>
              <a:t> Acid Metabolism) Photosynthesis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94619" y="1600200"/>
            <a:ext cx="6154762" cy="4525963"/>
          </a:xfrm>
        </p:spPr>
      </p:pic>
    </p:spTree>
    <p:extLst>
      <p:ext uri="{BB962C8B-B14F-4D97-AF65-F5344CB8AC3E}">
        <p14:creationId xmlns:p14="http://schemas.microsoft.com/office/powerpoint/2010/main" val="3365435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CAM Photosynthesis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9556" y="1600200"/>
            <a:ext cx="6344887" cy="4525963"/>
          </a:xfrm>
        </p:spPr>
      </p:pic>
    </p:spTree>
    <p:extLst>
      <p:ext uri="{BB962C8B-B14F-4D97-AF65-F5344CB8AC3E}">
        <p14:creationId xmlns:p14="http://schemas.microsoft.com/office/powerpoint/2010/main" val="1532699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CAM Photosynthesis</a:t>
            </a:r>
          </a:p>
        </p:txBody>
      </p:sp>
      <p:sp>
        <p:nvSpPr>
          <p:cNvPr id="3" name="Content Placeholder 2"/>
          <p:cNvSpPr>
            <a:spLocks noGrp="1"/>
          </p:cNvSpPr>
          <p:nvPr>
            <p:ph idx="1"/>
          </p:nvPr>
        </p:nvSpPr>
        <p:spPr>
          <a:xfrm>
            <a:off x="1371600" y="1752600"/>
            <a:ext cx="5943600" cy="2743200"/>
          </a:xfrm>
        </p:spPr>
        <p:txBody>
          <a:bodyPr>
            <a:normAutofit/>
          </a:bodyPr>
          <a:lstStyle/>
          <a:p>
            <a:pPr marL="0" indent="0">
              <a:buNone/>
            </a:pPr>
            <a:r>
              <a:rPr lang="en-US" dirty="0"/>
              <a:t>In addition to being more efficient like C4 at higher temperatures, CAM conserves water by allowing stomata to be closed during the heat of the day</a:t>
            </a:r>
          </a:p>
        </p:txBody>
      </p:sp>
    </p:spTree>
    <p:extLst>
      <p:ext uri="{BB962C8B-B14F-4D97-AF65-F5344CB8AC3E}">
        <p14:creationId xmlns:p14="http://schemas.microsoft.com/office/powerpoint/2010/main" val="3842385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43"/>
            <a:ext cx="9144000" cy="6843713"/>
          </a:xfrm>
          <a:prstGeom prst="rect">
            <a:avLst/>
          </a:prstGeom>
        </p:spPr>
      </p:pic>
      <p:sp>
        <p:nvSpPr>
          <p:cNvPr id="3" name="TextBox 2"/>
          <p:cNvSpPr txBox="1"/>
          <p:nvPr/>
        </p:nvSpPr>
        <p:spPr>
          <a:xfrm>
            <a:off x="15240" y="710921"/>
            <a:ext cx="2598420" cy="738664"/>
          </a:xfrm>
          <a:prstGeom prst="rect">
            <a:avLst/>
          </a:prstGeom>
          <a:noFill/>
        </p:spPr>
        <p:txBody>
          <a:bodyPr wrap="square" rtlCol="0">
            <a:spAutoFit/>
          </a:bodyPr>
          <a:lstStyle/>
          <a:p>
            <a:r>
              <a:rPr lang="en-US" sz="2400" dirty="0">
                <a:solidFill>
                  <a:srgbClr val="FFFF00"/>
                </a:solidFill>
              </a:rPr>
              <a:t>C3 Photosynthesis</a:t>
            </a:r>
          </a:p>
          <a:p>
            <a:endParaRPr lang="en-US" dirty="0">
              <a:solidFill>
                <a:srgbClr val="FFFF00"/>
              </a:solidFill>
            </a:endParaRPr>
          </a:p>
        </p:txBody>
      </p:sp>
    </p:spTree>
    <p:extLst>
      <p:ext uri="{BB962C8B-B14F-4D97-AF65-F5344CB8AC3E}">
        <p14:creationId xmlns:p14="http://schemas.microsoft.com/office/powerpoint/2010/main" val="2225600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C9AA9-6D6D-44A7-A5F1-3329556FD235}"/>
              </a:ext>
            </a:extLst>
          </p:cNvPr>
          <p:cNvSpPr/>
          <p:nvPr/>
        </p:nvSpPr>
        <p:spPr>
          <a:xfrm>
            <a:off x="2057400" y="152400"/>
            <a:ext cx="5257800" cy="6370975"/>
          </a:xfrm>
          <a:prstGeom prst="rect">
            <a:avLst/>
          </a:prstGeom>
        </p:spPr>
        <p:txBody>
          <a:bodyPr wrap="square">
            <a:spAutoFit/>
          </a:bodyPr>
          <a:lstStyle/>
          <a:p>
            <a:r>
              <a:rPr lang="en-US" sz="2400" dirty="0"/>
              <a:t>“Since every CO2 molecule has to be fixed twice, first by 4-carbon organic acid and second by </a:t>
            </a:r>
            <a:r>
              <a:rPr lang="en-US" sz="2400" dirty="0" err="1"/>
              <a:t>RuBisCO</a:t>
            </a:r>
            <a:r>
              <a:rPr lang="en-US" sz="2400" dirty="0"/>
              <a:t>, the C4 pathway uses more energy than the C3 pathway. The C3 pathway requires 18 molecules of ATP for the synthesis of one molecule of glucose, whereas the C4 pathway requires 30 molecules of ATP. This energy debt is more than paid for by avoiding losing more than half of photosynthetic carbon in photorespiration as occurs in some tropical plants, making it an adaptive mechanism for minimizing the loss.”</a:t>
            </a:r>
          </a:p>
          <a:p>
            <a:endParaRPr lang="en-US" sz="2400" dirty="0"/>
          </a:p>
          <a:p>
            <a:r>
              <a:rPr lang="en-US" sz="2400" dirty="0"/>
              <a:t>--quoted from that ubiquitous source, Wikipedia</a:t>
            </a:r>
          </a:p>
        </p:txBody>
      </p:sp>
    </p:spTree>
    <p:extLst>
      <p:ext uri="{BB962C8B-B14F-4D97-AF65-F5344CB8AC3E}">
        <p14:creationId xmlns:p14="http://schemas.microsoft.com/office/powerpoint/2010/main" val="1910070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C3 Photosynthesis</a:t>
            </a:r>
          </a:p>
        </p:txBody>
      </p:sp>
      <p:sp>
        <p:nvSpPr>
          <p:cNvPr id="3" name="Content Placeholder 2"/>
          <p:cNvSpPr>
            <a:spLocks noGrp="1"/>
          </p:cNvSpPr>
          <p:nvPr>
            <p:ph idx="1"/>
          </p:nvPr>
        </p:nvSpPr>
        <p:spPr/>
        <p:txBody>
          <a:bodyPr/>
          <a:lstStyle/>
          <a:p>
            <a:r>
              <a:rPr lang="en-US" dirty="0"/>
              <a:t>Light reactions generate high energy molecules to run the dark reactions (Calvin cycle)</a:t>
            </a:r>
          </a:p>
          <a:p>
            <a:r>
              <a:rPr lang="en-US" dirty="0"/>
              <a:t>The first step of the Calvin cycle is the fixation of carbon by RUBISCO using carbon dioxide and ribulose 1,5 bisphosphate as substrates</a:t>
            </a:r>
          </a:p>
          <a:p>
            <a:endParaRPr lang="en-US" dirty="0"/>
          </a:p>
        </p:txBody>
      </p:sp>
    </p:spTree>
    <p:extLst>
      <p:ext uri="{BB962C8B-B14F-4D97-AF65-F5344CB8AC3E}">
        <p14:creationId xmlns:p14="http://schemas.microsoft.com/office/powerpoint/2010/main" val="1750752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67462"/>
            <a:ext cx="6537960" cy="6323076"/>
          </a:xfrm>
          <a:prstGeom prst="rect">
            <a:avLst/>
          </a:prstGeom>
        </p:spPr>
      </p:pic>
      <p:sp>
        <p:nvSpPr>
          <p:cNvPr id="3" name="TextBox 2"/>
          <p:cNvSpPr txBox="1"/>
          <p:nvPr/>
        </p:nvSpPr>
        <p:spPr>
          <a:xfrm>
            <a:off x="152400" y="533400"/>
            <a:ext cx="2286000" cy="4524315"/>
          </a:xfrm>
          <a:prstGeom prst="rect">
            <a:avLst/>
          </a:prstGeom>
          <a:noFill/>
        </p:spPr>
        <p:txBody>
          <a:bodyPr wrap="square" rtlCol="0">
            <a:spAutoFit/>
          </a:bodyPr>
          <a:lstStyle/>
          <a:p>
            <a:r>
              <a:rPr lang="en-US" dirty="0"/>
              <a:t>The Calvin cycle, in which 3- phosphoglycerate is formed and goes on to form sucrose for export or starch.  Some is also used for recycling into ribulose 1,5 bisphosphate.  RUBISCO is the key enzyme  involved in carbon fixation.  All pathway slides from </a:t>
            </a:r>
            <a:r>
              <a:rPr lang="en-US" dirty="0" err="1"/>
              <a:t>Taiz</a:t>
            </a:r>
            <a:r>
              <a:rPr lang="en-US" dirty="0"/>
              <a:t> &amp; </a:t>
            </a:r>
            <a:r>
              <a:rPr lang="en-US" dirty="0" err="1"/>
              <a:t>Zeiger</a:t>
            </a:r>
            <a:r>
              <a:rPr lang="en-US" dirty="0"/>
              <a:t> – Plant Physiology and Development 6</a:t>
            </a:r>
            <a:r>
              <a:rPr lang="en-US" baseline="30000" dirty="0"/>
              <a:t>th</a:t>
            </a:r>
            <a:r>
              <a:rPr lang="en-US" dirty="0"/>
              <a:t> ed.</a:t>
            </a:r>
          </a:p>
        </p:txBody>
      </p:sp>
    </p:spTree>
    <p:extLst>
      <p:ext uri="{BB962C8B-B14F-4D97-AF65-F5344CB8AC3E}">
        <p14:creationId xmlns:p14="http://schemas.microsoft.com/office/powerpoint/2010/main" val="265696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C2 Photosynthesis</a:t>
            </a:r>
          </a:p>
        </p:txBody>
      </p:sp>
      <p:sp>
        <p:nvSpPr>
          <p:cNvPr id="3" name="Content Placeholder 2"/>
          <p:cNvSpPr>
            <a:spLocks noGrp="1"/>
          </p:cNvSpPr>
          <p:nvPr>
            <p:ph idx="1"/>
          </p:nvPr>
        </p:nvSpPr>
        <p:spPr/>
        <p:txBody>
          <a:bodyPr/>
          <a:lstStyle/>
          <a:p>
            <a:r>
              <a:rPr lang="en-US" dirty="0"/>
              <a:t>RUBISCO is an ancient enzyme, and evolved when oxygenation was insignificant</a:t>
            </a:r>
          </a:p>
          <a:p>
            <a:r>
              <a:rPr lang="en-US" dirty="0"/>
              <a:t>With oxygenic photosynthesis and higher O2 levels in the atmosphere, oxygenation by RUBISCO became significant</a:t>
            </a:r>
          </a:p>
          <a:p>
            <a:endParaRPr lang="en-US" dirty="0"/>
          </a:p>
        </p:txBody>
      </p:sp>
    </p:spTree>
    <p:extLst>
      <p:ext uri="{BB962C8B-B14F-4D97-AF65-F5344CB8AC3E}">
        <p14:creationId xmlns:p14="http://schemas.microsoft.com/office/powerpoint/2010/main" val="4283400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1524000"/>
            <a:ext cx="9144000" cy="4962293"/>
          </a:xfrm>
          <a:prstGeom prst="rect">
            <a:avLst/>
          </a:prstGeom>
        </p:spPr>
      </p:pic>
      <p:sp>
        <p:nvSpPr>
          <p:cNvPr id="5" name="TextBox 4"/>
          <p:cNvSpPr txBox="1"/>
          <p:nvPr/>
        </p:nvSpPr>
        <p:spPr>
          <a:xfrm>
            <a:off x="76200" y="228600"/>
            <a:ext cx="8915400" cy="923330"/>
          </a:xfrm>
          <a:prstGeom prst="rect">
            <a:avLst/>
          </a:prstGeom>
          <a:noFill/>
        </p:spPr>
        <p:txBody>
          <a:bodyPr wrap="square" rtlCol="0">
            <a:spAutoFit/>
          </a:bodyPr>
          <a:lstStyle/>
          <a:p>
            <a:r>
              <a:rPr lang="en-US" dirty="0"/>
              <a:t>Problem is</a:t>
            </a:r>
            <a:r>
              <a:rPr lang="en-US" dirty="0">
                <a:sym typeface="Wingdings" panose="05000000000000000000" pitchFamily="2" charset="2"/>
              </a:rPr>
              <a:t> 2-Phosphoglycolate is toxic to plants, it inhibits distinct reactions in the Calvin Cycle.  It also represents a significant loss of energy to the plant and is therefore at some cost returned to the Calvin cycle.</a:t>
            </a:r>
            <a:endParaRPr lang="en-US" dirty="0"/>
          </a:p>
        </p:txBody>
      </p:sp>
    </p:spTree>
    <p:extLst>
      <p:ext uri="{BB962C8B-B14F-4D97-AF65-F5344CB8AC3E}">
        <p14:creationId xmlns:p14="http://schemas.microsoft.com/office/powerpoint/2010/main" val="890818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It takes energy to return 2-phosphoglycolate to the Calvin cycle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4752" y="1657191"/>
            <a:ext cx="6254496" cy="4411980"/>
          </a:xfrm>
        </p:spPr>
      </p:pic>
    </p:spTree>
    <p:extLst>
      <p:ext uri="{BB962C8B-B14F-4D97-AF65-F5344CB8AC3E}">
        <p14:creationId xmlns:p14="http://schemas.microsoft.com/office/powerpoint/2010/main" val="2397466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4237" y="0"/>
            <a:ext cx="4955526" cy="6858000"/>
          </a:xfrm>
          <a:prstGeom prst="rect">
            <a:avLst/>
          </a:prstGeom>
        </p:spPr>
      </p:pic>
      <p:sp>
        <p:nvSpPr>
          <p:cNvPr id="5" name="TextBox 4"/>
          <p:cNvSpPr txBox="1"/>
          <p:nvPr/>
        </p:nvSpPr>
        <p:spPr>
          <a:xfrm>
            <a:off x="0" y="3810000"/>
            <a:ext cx="1828800" cy="369332"/>
          </a:xfrm>
          <a:prstGeom prst="rect">
            <a:avLst/>
          </a:prstGeom>
          <a:noFill/>
        </p:spPr>
        <p:txBody>
          <a:bodyPr wrap="square" rtlCol="0">
            <a:spAutoFit/>
          </a:bodyPr>
          <a:lstStyle/>
          <a:p>
            <a:r>
              <a:rPr lang="en-US" dirty="0" err="1"/>
              <a:t>Glycolate</a:t>
            </a:r>
            <a:r>
              <a:rPr lang="en-US" dirty="0"/>
              <a:t> oxidase</a:t>
            </a:r>
          </a:p>
        </p:txBody>
      </p:sp>
      <p:cxnSp>
        <p:nvCxnSpPr>
          <p:cNvPr id="7" name="Straight Arrow Connector 6"/>
          <p:cNvCxnSpPr>
            <a:cxnSpLocks/>
            <a:stCxn id="5" idx="3"/>
          </p:cNvCxnSpPr>
          <p:nvPr/>
        </p:nvCxnSpPr>
        <p:spPr>
          <a:xfrm flipV="1">
            <a:off x="1828800" y="3810000"/>
            <a:ext cx="457200"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758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The C4 and CAM pathways evolved to reduce the impact of oxidation by RUBISCO (photorespiration)</a:t>
            </a:r>
          </a:p>
        </p:txBody>
      </p:sp>
      <p:sp>
        <p:nvSpPr>
          <p:cNvPr id="3" name="Content Placeholder 2"/>
          <p:cNvSpPr>
            <a:spLocks noGrp="1"/>
          </p:cNvSpPr>
          <p:nvPr>
            <p:ph idx="1"/>
          </p:nvPr>
        </p:nvSpPr>
        <p:spPr/>
        <p:txBody>
          <a:bodyPr>
            <a:normAutofit fontScale="85000" lnSpcReduction="10000"/>
          </a:bodyPr>
          <a:lstStyle/>
          <a:p>
            <a:r>
              <a:rPr lang="en-US" dirty="0"/>
              <a:t>The C4 photosynthetic pathway concentrates CO2 in the vascular bundle sheath cells of leaves to significantly reduce competition with O2 for the active site on RUBISCO</a:t>
            </a:r>
          </a:p>
          <a:p>
            <a:r>
              <a:rPr lang="en-US" dirty="0"/>
              <a:t>The CAM photosynthetic pathway further separates absorption of CO2 in time from its incorporation in the Calvin cycle</a:t>
            </a:r>
          </a:p>
          <a:p>
            <a:r>
              <a:rPr lang="en-US" dirty="0"/>
              <a:t>C4 &amp; CAM are more efficient than C3 at yielding energy above about 85 degrees F–Rubisco favors oxygenation the higher the temp because the concentration of CO2 in leaf tissue is less the higher the temp</a:t>
            </a:r>
          </a:p>
          <a:p>
            <a:endParaRPr lang="en-US" dirty="0"/>
          </a:p>
        </p:txBody>
      </p:sp>
    </p:spTree>
    <p:extLst>
      <p:ext uri="{BB962C8B-B14F-4D97-AF65-F5344CB8AC3E}">
        <p14:creationId xmlns:p14="http://schemas.microsoft.com/office/powerpoint/2010/main" val="246218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525</Words>
  <Application>Microsoft Office PowerPoint</Application>
  <PresentationFormat>On-screen Show (4:3)</PresentationFormat>
  <Paragraphs>35</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Wingdings</vt:lpstr>
      <vt:lpstr>Office Theme</vt:lpstr>
      <vt:lpstr>PowerPoint Presentation</vt:lpstr>
      <vt:lpstr>PowerPoint Presentation</vt:lpstr>
      <vt:lpstr>C3 Photosynthesis</vt:lpstr>
      <vt:lpstr>PowerPoint Presentation</vt:lpstr>
      <vt:lpstr>C2 Photosynthesis</vt:lpstr>
      <vt:lpstr>PowerPoint Presentation</vt:lpstr>
      <vt:lpstr>It takes energy to return 2-phosphoglycolate to the Calvin cycle</vt:lpstr>
      <vt:lpstr>PowerPoint Presentation</vt:lpstr>
      <vt:lpstr>The C4 and CAM pathways evolved to reduce the impact of oxidation by RUBISCO (photorespiration)</vt:lpstr>
      <vt:lpstr>C4 Photosynthesis</vt:lpstr>
      <vt:lpstr>C3 &amp; C4 Photosynthesis– Kranz Anatomy</vt:lpstr>
      <vt:lpstr>PowerPoint Presentation</vt:lpstr>
      <vt:lpstr>Some Grasses use the C3 photosynthetic pathway (cool season grasses) and some use the C4 pathway (warm season grasses)</vt:lpstr>
      <vt:lpstr>PowerPoint Presentation</vt:lpstr>
      <vt:lpstr>PowerPoint Presentation</vt:lpstr>
      <vt:lpstr>PowerPoint Presentation</vt:lpstr>
      <vt:lpstr>CAM (Crassulacean Acid Metabolism) Photosynthesis</vt:lpstr>
      <vt:lpstr>CAM Photosynthesis</vt:lpstr>
      <vt:lpstr>CAM Photosynthesis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Russ</dc:creator>
  <cp:lastModifiedBy>Russ Kleinman</cp:lastModifiedBy>
  <cp:revision>12</cp:revision>
  <dcterms:created xsi:type="dcterms:W3CDTF">2016-11-15T21:53:59Z</dcterms:created>
  <dcterms:modified xsi:type="dcterms:W3CDTF">2018-06-14T20:44:59Z</dcterms:modified>
</cp:coreProperties>
</file>